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59" r:id="rId6"/>
    <p:sldId id="262" r:id="rId7"/>
    <p:sldId id="261" r:id="rId8"/>
    <p:sldId id="264" r:id="rId9"/>
    <p:sldId id="257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ortiz\Downloads\ESTADISTICA%20CUESTIONARIO%20SATISFACCI&#211;%20N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ortiz\Downloads\ESTADISTICA%20CUESTIONARIO%20SATISFACCI&#211;%20N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ortiz\Downloads\ESTADISTICA%20CUESTIONARIO%20SATISFACCI&#211;%20N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ortiz\Downloads\ESTADISTICA%20CUESTIONARIO%20SATISFACCI&#211;%20N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na.ortiz\Downloads\ESTADISTICA%20CUESTIONARIO%20SATISFACCI&#211;%20N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MX" sz="1400"/>
              <a:t>1.- CONSIDERA USTED QUE EL GOBIERNO TIENE LA OBLIGACIÓN DE GARANTIZAR LA EDUCACIÓN DE LAS NIÑAS, NIÑOS Y ADOLESCENTES DE JALISCO?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'[ESTADISTICA CUESTIONARIO SATISFACCIÓ N (2).xlsx]GLOBAL'!$B$7</c:f>
              <c:strCache>
                <c:ptCount val="1"/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'[ESTADISTICA CUESTIONARIO SATISFACCIÓ N (2).xlsx]GLOBAL'!$A$8:$A$12</c:f>
              <c:strCache>
                <c:ptCount val="4"/>
                <c:pt idx="2">
                  <c:v>SI</c:v>
                </c:pt>
                <c:pt idx="3">
                  <c:v>NO</c:v>
                </c:pt>
              </c:strCache>
            </c:strRef>
          </c:cat>
          <c:val>
            <c:numRef>
              <c:f>'[ESTADISTICA CUESTIONARIO SATISFACCIÓ N (2).xlsx]GLOBAL'!$B$8:$B$12</c:f>
              <c:numCache>
                <c:formatCode>General</c:formatCode>
                <c:ptCount val="5"/>
                <c:pt idx="2" formatCode="0">
                  <c:v>657</c:v>
                </c:pt>
                <c:pt idx="3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GLOBAL!$C$7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GLOBAL!$C$8:$C$12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GLOBAL!$D$7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GLOBAL!$D$8:$D$12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GLOBAL!$E$7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GLOBAL!$E$8:$E$12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GLOBAL!$F$7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GLOBAL!$F$8:$F$12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GLOBAL!$G$7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GLOBAL!$G$8:$G$12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GLOBAL!$H$7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GLOBAL!$H$8:$H$12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GLOBAL!$I$7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GLOBAL!$I$8:$I$12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GLOBAL!$J$7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GLOBAL!$J$8:$J$12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GLOBAL!$K$7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GLOBAL!$A$8:$A$12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GLOBAL!$K$8:$K$12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2.- PARA QUE SUS HIJOS PUEDAN SEGUIR ESTUDIANDO,USTED REQUIERE DE APOYOS ESCOLARES POR PARTE DEL GOBIERNO 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'[ESTADISTICA CUESTIONARIO SATISFACCIÓ N (2).xlsx]GLOBAL'!$B$14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'[ESTADISTICA CUESTIONARIO SATISFACCIÓ N (2).xlsx]GLOBAL'!$A$15:$A$20</c:f>
              <c:strCache>
                <c:ptCount val="4"/>
                <c:pt idx="2">
                  <c:v>SI</c:v>
                </c:pt>
                <c:pt idx="3">
                  <c:v>NO</c:v>
                </c:pt>
              </c:strCache>
            </c:strRef>
          </c:cat>
          <c:val>
            <c:numRef>
              <c:f>'[ESTADISTICA CUESTIONARIO SATISFACCIÓ N (2).xlsx]GLOBAL'!$B$15:$B$20</c:f>
              <c:numCache>
                <c:formatCode>General</c:formatCode>
                <c:ptCount val="6"/>
                <c:pt idx="2" formatCode="0">
                  <c:v>704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GLOBAL!$C$14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GLOBAL!$C$15:$C$20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GLOBAL!$D$14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GLOBAL!$D$15:$D$20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GLOBAL!$E$14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GLOBAL!$E$15:$E$20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GLOBAL!$F$14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GLOBAL!$F$15:$F$20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GLOBAL!$G$14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GLOBAL!$G$15:$G$20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GLOBAL!$H$14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GLOBAL!$H$15:$H$20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GLOBAL!$I$14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GLOBAL!$I$15:$I$20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GLOBAL!$J$14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GLOBAL!$J$15:$J$20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  <c15:filteredPie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GLOBAL!$K$14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GLOBAL!$A$15:$A$20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GLOBAL!$K$15:$K$20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/>
              <a:t>3.- RESULTO DIFICIL PARA USTED, CONSEGUIR EL APOYO ESCOLAR PARA SU HIJA O HIJO EN EL SISTEMA DIF?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'[ESTADISTICA CUESTIONARIO SATISFACCIÓ N (2).xlsx]GLOBAL'!$B$21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'[ESTADISTICA CUESTIONARIO SATISFACCIÓ N (2).xlsx]GLOBAL'!$A$22:$A$26</c:f>
              <c:strCache>
                <c:ptCount val="4"/>
                <c:pt idx="2">
                  <c:v>SI</c:v>
                </c:pt>
                <c:pt idx="3">
                  <c:v>NO</c:v>
                </c:pt>
              </c:strCache>
            </c:strRef>
          </c:cat>
          <c:val>
            <c:numRef>
              <c:f>'[ESTADISTICA CUESTIONARIO SATISFACCIÓ N (2).xlsx]GLOBAL'!$B$22:$B$26</c:f>
              <c:numCache>
                <c:formatCode>General</c:formatCode>
                <c:ptCount val="5"/>
                <c:pt idx="2" formatCode="0">
                  <c:v>239</c:v>
                </c:pt>
                <c:pt idx="3" formatCode="0">
                  <c:v>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GLOBAL!$C$21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GLOBAL!$C$22:$C$26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GLOBAL!$D$21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GLOBAL!$D$22:$D$26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GLOBAL!$E$21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GLOBAL!$E$22:$E$26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GLOBAL!$F$21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GLOBAL!$F$22:$F$26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GLOBAL!$G$21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GLOBAL!$G$22:$G$26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GLOBAL!$H$21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GLOBAL!$H$22:$H$26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GLOBAL!$I$21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GLOBAL!$A$22:$A$26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GLOBAL!$I$22:$I$26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/>
              <a:t>4.-EL APOYO ESCOLAR QUE RECIBIO, SIRVIO PARA AYUDAR A LA ECONOMIA DE SU FAMILIA 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'[ESTADISTICA CUESTIONARIO SATISFACCIÓ N (2).xlsx]GLOBAL'!$B$28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'[ESTADISTICA CUESTIONARIO SATISFACCIÓ N (2).xlsx]GLOBAL'!$A$29:$A$33</c:f>
              <c:strCache>
                <c:ptCount val="4"/>
                <c:pt idx="2">
                  <c:v>SI</c:v>
                </c:pt>
                <c:pt idx="3">
                  <c:v>NO</c:v>
                </c:pt>
              </c:strCache>
            </c:strRef>
          </c:cat>
          <c:val>
            <c:numRef>
              <c:f>'[ESTADISTICA CUESTIONARIO SATISFACCIÓ N (2).xlsx]GLOBAL'!$B$29:$B$33</c:f>
              <c:numCache>
                <c:formatCode>General</c:formatCode>
                <c:ptCount val="5"/>
                <c:pt idx="2" formatCode="0">
                  <c:v>715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GLOBAL!$C$28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GLOBAL!$C$29:$C$33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GLOBAL!$D$28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GLOBAL!$D$29:$D$33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GLOBAL!$E$28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GLOBAL!$E$29:$E$33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GLOBAL!$F$28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GLOBAL!$F$29:$F$33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GLOBAL!$G$28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GLOBAL!$G$29:$G$33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GLOBAL!$H$28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GLOBAL!$H$29:$H$33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GLOBAL!$I$28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GLOBAL!$I$29:$I$33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GLOBAL!$J$28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GLOBAL!$J$29:$J$33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GLOBAL!$K$28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GLOBAL!$A$29:$A$33</c15:sqref>
                        </c15:formulaRef>
                      </c:ext>
                    </c:extLst>
                    <c:strCache>
                      <c:ptCount val="4"/>
                      <c:pt idx="2">
                        <c:v>SI</c:v>
                      </c:pt>
                      <c:pt idx="3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GLOBAL!$K$29:$K$33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200" b="1"/>
              <a:t>5.-EL TRATO QUE RECIBE POR PARTE DE LOS SERVIDORES PUBLICOS DEL SISTEMA DIF QUE LO ATIENDE HA SIDO RESPETUOSO Y AMABLE?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'[ESTADISTICA CUESTIONARIO SATISFACCIÓ N (2).xlsx]GLOBAL'!$B$35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'[ESTADISTICA CUESTIONARIO SATISFACCIÓ N (2).xlsx]GLOBAL'!$A$36:$A$40</c:f>
              <c:strCache>
                <c:ptCount val="5"/>
                <c:pt idx="3">
                  <c:v>SI</c:v>
                </c:pt>
                <c:pt idx="4">
                  <c:v>NO</c:v>
                </c:pt>
              </c:strCache>
            </c:strRef>
          </c:cat>
          <c:val>
            <c:numRef>
              <c:f>'[ESTADISTICA CUESTIONARIO SATISFACCIÓ N (2).xlsx]GLOBAL'!$B$36:$B$40</c:f>
              <c:numCache>
                <c:formatCode>General</c:formatCode>
                <c:ptCount val="5"/>
                <c:pt idx="3" formatCode="0">
                  <c:v>724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GLOBAL!$C$35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GLOBAL!$C$36:$C$40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2"/>
                <c:order val="2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GLOBAL!$D$35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GLOBAL!$D$36:$D$40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3"/>
                <c:order val="3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GLOBAL!$E$35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GLOBAL!$E$36:$E$40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4"/>
                <c:order val="4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GLOBAL!$F$35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GLOBAL!$F$36:$F$40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5"/>
                <c:order val="5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GLOBAL!$G$35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GLOBAL!$G$36:$G$40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6"/>
                <c:order val="6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GLOBAL!$H$35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GLOBAL!$H$36:$H$40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7"/>
                <c:order val="7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GLOBAL!$I$35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GLOBAL!$I$36:$I$40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8"/>
                <c:order val="8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GLOBAL!$J$35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GLOBAL!$J$36:$J$40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  <c15:filteredPieSeries>
              <c15:ser>
                <c:idx val="9"/>
                <c:order val="9"/>
                <c:tx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GLOBAL!$K$35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</c:dPt>
                <c:cat>
                  <c:strRef>
                    <c:extLst>
                      <c:ext xmlns:c15="http://schemas.microsoft.com/office/drawing/2012/chart" uri="{02D57815-91ED-43cb-92C2-25804820EDAC}">
                        <c15:formulaRef>
                          <c15:sqref>GLOBAL!$A$36:$A$40</c15:sqref>
                        </c15:formulaRef>
                      </c:ext>
                    </c:extLst>
                    <c:strCache>
                      <c:ptCount val="5"/>
                      <c:pt idx="3">
                        <c:v>SI</c:v>
                      </c:pt>
                      <c:pt idx="4">
                        <c:v>NO</c:v>
                      </c:pt>
                    </c:strCache>
                  </c:strRef>
                </c:cat>
                <c:val>
                  <c:numRef>
                    <c:extLst>
                      <c:ext xmlns:c15="http://schemas.microsoft.com/office/drawing/2012/chart" uri="{02D57815-91ED-43cb-92C2-25804820EDAC}">
                        <c15:formulaRef>
                          <c15:sqref>GLOBAL!$K$36:$K$40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680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73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37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6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14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36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53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794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72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685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90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DD65-C7A9-499E-AC7D-445B409CD5BD}" type="datetimeFigureOut">
              <a:rPr lang="es-MX" smtClean="0"/>
              <a:t>19/02/2020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1C0C-A361-4EC5-A7FD-95138F8595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38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083342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569840"/>
          </a:xfrm>
        </p:spPr>
        <p:txBody>
          <a:bodyPr>
            <a:normAutofit fontScale="92500"/>
          </a:bodyPr>
          <a:lstStyle/>
          <a:p>
            <a:r>
              <a:rPr lang="es-MX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Encuesta de Satisfacción del Proyecto Apoyos Escolares a NNA que desertaron o se encuentran en riesgo de desertar.</a:t>
            </a:r>
          </a:p>
          <a:p>
            <a:r>
              <a:rPr lang="es-MX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Escolar 2019-2020</a:t>
            </a:r>
            <a:endParaRPr lang="es-MX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9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>
                <a:solidFill>
                  <a:schemeClr val="tx1"/>
                </a:solidFill>
              </a:rPr>
              <a:t>Para llevar a cabo la encuesta de satisfacción del Proyecto Apoyos Escolares a NNA que desertaron o se encuentran en riesgo de desertar, se diseñó una encuesta, misma que consta de 5 preguntas, se aplicó al 10% de la población beneficiaria.</a:t>
            </a:r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La aplicación del instrumento estuvo a cargo del personal operativo de 123 Sistemas DIF Municipales. Los resultados presentados corresponde a las respuestas de 730 encuestas levantadas.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sz="1800" dirty="0" smtClean="0"/>
              <a:t>La gran mayoría de las familias manifestaron que es responsabilidad de gobierno garantizar el derecho a la Educación de las Niñas, Niños y Adolescentes, mientras que una minoría opina lo contrario.</a:t>
            </a:r>
            <a:endParaRPr lang="es-MX" sz="1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566491"/>
              </p:ext>
            </p:extLst>
          </p:nvPr>
        </p:nvGraphicFramePr>
        <p:xfrm>
          <a:off x="899592" y="1412776"/>
          <a:ext cx="7128792" cy="387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0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>
            <a:normAutofit fontScale="70000" lnSpcReduction="200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pPr algn="l"/>
            <a:endParaRPr lang="es-MX" dirty="0" smtClean="0"/>
          </a:p>
          <a:p>
            <a:pPr algn="l"/>
            <a:endParaRPr lang="es-MX" dirty="0"/>
          </a:p>
          <a:p>
            <a:pPr algn="l"/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La gran mayoría de las  familias beneficiarias manifiestan que requieren del apoyo escolar que brinda el Gobierno para que sus hijos puedan seguir estudiando</a:t>
            </a:r>
            <a:r>
              <a:rPr lang="es-MX" dirty="0"/>
              <a:t>.</a:t>
            </a:r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24402"/>
              </p:ext>
            </p:extLst>
          </p:nvPr>
        </p:nvGraphicFramePr>
        <p:xfrm>
          <a:off x="2339752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7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pPr algn="just"/>
            <a:r>
              <a:rPr lang="es-MX" dirty="0" smtClean="0">
                <a:solidFill>
                  <a:schemeClr val="tx1"/>
                </a:solidFill>
              </a:rPr>
              <a:t>Los resultados de esta gráfica, manifiesta que el presupuesto asignado al proyecto es insuficiente para restituir el derecho a la educación de un gran número de NNA atendidos y registrados en el padrón general de atención de cada uno de los Sistemas DIF Municipales, ya que las personas que manifestaron, que fue difícil acceder al apoyo escolar, obedece a que permaneció en lista de espera por lo menos un ciclo escolar.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 smtClean="0"/>
          </a:p>
          <a:p>
            <a:endParaRPr lang="es-MX" dirty="0"/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73617"/>
              </p:ext>
            </p:extLst>
          </p:nvPr>
        </p:nvGraphicFramePr>
        <p:xfrm>
          <a:off x="2267744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1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sz="2000" dirty="0" smtClean="0"/>
              <a:t>La gráfica manifiesta que el apoyo escolar que se otorga a las familias, contribuye al gasto familiar. Se brinda el apoyo de un NNA por familia, lo que indica, que al ahorrase el gasto de uno de los hijos, le facilita a la familia poder realizar las compras de útiles escolares, mochilas, zapatos y uniformes al resto de sus hijos, logrando que todos los estudiantes de esa familia, asistan diariamente a la escuela con todo lo necesario y de esta forma Familia y Gobierno restituyen su derecho a la educación.</a:t>
            </a:r>
            <a:endParaRPr lang="es-MX" sz="20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785608"/>
              </p:ext>
            </p:extLst>
          </p:nvPr>
        </p:nvGraphicFramePr>
        <p:xfrm>
          <a:off x="755576" y="1268760"/>
          <a:ext cx="74375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6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 fontScale="92500"/>
          </a:bodyPr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pPr marL="0" indent="0" algn="just">
              <a:buNone/>
            </a:pPr>
            <a:r>
              <a:rPr lang="es-MX" sz="2600" dirty="0" smtClean="0"/>
              <a:t>Existe una atención amable por parte de los Servidores Públicos hacia las familias que acuden a los Sistemas DIF a recibir la atención que requiere de acuerdo a sus propias necesidades.</a:t>
            </a:r>
            <a:endParaRPr lang="es-MX" sz="2600" dirty="0"/>
          </a:p>
        </p:txBody>
      </p:sp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601508"/>
              </p:ext>
            </p:extLst>
          </p:nvPr>
        </p:nvGraphicFramePr>
        <p:xfrm>
          <a:off x="2339752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77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MX" sz="2400" dirty="0" smtClean="0"/>
              <a:t>Existe una corresponsabilidad entre Familia y Gobierno para garantizar el derecho a la Educación de las Niñas, Niños y Adolescentes del Estado de Jalisco.</a:t>
            </a:r>
          </a:p>
          <a:p>
            <a:pPr marL="0" indent="0" algn="just">
              <a:buNone/>
            </a:pPr>
            <a:r>
              <a:rPr lang="es-MX" sz="2400" dirty="0" smtClean="0"/>
              <a:t>La lista de espera para recibir el apoyo escolar es amplia en cada SMDIF.</a:t>
            </a:r>
          </a:p>
          <a:p>
            <a:pPr marL="0" indent="0" algn="just">
              <a:buNone/>
            </a:pPr>
            <a:r>
              <a:rPr lang="es-MX" sz="2400" dirty="0" smtClean="0"/>
              <a:t>Al recibir el beneficio del apoyo escolar, las Madres y Padres de Familia adquieren el compromiso de asistir a talleres, atención psicológica, paseos y otras actividades convocadas por DIF, como parte de su atención integral.</a:t>
            </a:r>
          </a:p>
          <a:p>
            <a:pPr marL="0" indent="0" algn="just">
              <a:buNone/>
            </a:pPr>
            <a:r>
              <a:rPr lang="es-MX" sz="2400" dirty="0" smtClean="0"/>
              <a:t>Para poder gozar de una sociedad sana en un futuro, el Gobierno Federal, Estatal y Municipal debe de apostarle a la educación de las Niñas, Niños y Adolescentes, porque ellos no son el futuro de nuestro País, ellos son nuestro Presente.</a:t>
            </a:r>
          </a:p>
          <a:p>
            <a:pPr marL="0" indent="0" algn="just">
              <a:buNone/>
            </a:pP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2363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171400"/>
            <a:ext cx="9180511" cy="70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466</Words>
  <Application>Microsoft Office PowerPoint</Application>
  <PresentationFormat>Presentación en pantalla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                La gran mayoría de las familias manifestaron que es responsabilidad de gobierno garantizar el derecho a la Educación de las Niñas, Niños y Adolescentes, mientras que una minoría opina lo contrario.</vt:lpstr>
      <vt:lpstr>Presentación de PowerPoint</vt:lpstr>
      <vt:lpstr>Presentación de PowerPoint</vt:lpstr>
      <vt:lpstr>               La gráfica manifiesta que el apoyo escolar que se otorga a las familias, contribuye al gasto familiar. Se brinda el apoyo de un NNA por familia, lo que indica, que al ahorrase el gasto de uno de los hijos, le facilita a la familia poder realizar las compras de útiles escolares, mochilas, zapatos y uniformes al resto de sus hijos, logrando que todos los estudiantes de esa familia, asistan diariamente a la escuela con todo lo necesario y de esta forma Familia y Gobierno restituyen su derecho a la educación.</vt:lpstr>
      <vt:lpstr>Presentación de PowerPoint</vt:lpstr>
      <vt:lpstr>Conclusiones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Orozco Méndez Agustín Enrique</dc:creator>
  <cp:lastModifiedBy>Villafana Preciado Norma de Jesus</cp:lastModifiedBy>
  <cp:revision>8</cp:revision>
  <dcterms:created xsi:type="dcterms:W3CDTF">2018-12-07T19:46:09Z</dcterms:created>
  <dcterms:modified xsi:type="dcterms:W3CDTF">2020-02-19T19:34:28Z</dcterms:modified>
</cp:coreProperties>
</file>